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3" r:id="rId2"/>
    <p:sldId id="264" r:id="rId3"/>
    <p:sldId id="277" r:id="rId4"/>
    <p:sldId id="284" r:id="rId5"/>
    <p:sldId id="279" r:id="rId6"/>
    <p:sldId id="280" r:id="rId7"/>
    <p:sldId id="271" r:id="rId8"/>
    <p:sldId id="265" r:id="rId9"/>
    <p:sldId id="266" r:id="rId10"/>
    <p:sldId id="276" r:id="rId11"/>
    <p:sldId id="267" r:id="rId12"/>
    <p:sldId id="270" r:id="rId13"/>
    <p:sldId id="268" r:id="rId14"/>
    <p:sldId id="269" r:id="rId15"/>
    <p:sldId id="274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5A"/>
    <a:srgbClr val="38536C"/>
    <a:srgbClr val="E2B129"/>
    <a:srgbClr val="FCD034"/>
    <a:srgbClr val="EFE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0"/>
    <p:restoredTop sz="86957" autoAdjust="0"/>
  </p:normalViewPr>
  <p:slideViewPr>
    <p:cSldViewPr snapToGrid="0" snapToObjects="1">
      <p:cViewPr varScale="1">
        <p:scale>
          <a:sx n="96" d="100"/>
          <a:sy n="96" d="100"/>
        </p:scale>
        <p:origin x="1368" y="8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1" d="100"/>
          <a:sy n="151" d="100"/>
        </p:scale>
        <p:origin x="1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83C2-B782-6242-A922-8B3442DE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50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FCC36-5A30-4443-9130-98EE3EAA04C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C4997-371F-4348-BB06-FA5B4276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4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Feature Basics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Site Survey</a:t>
            </a:r>
          </a:p>
          <a:p>
            <a:endParaRPr lang="en-US" dirty="0"/>
          </a:p>
          <a:p>
            <a:r>
              <a:rPr lang="en-US" dirty="0"/>
              <a:t>Installers should survey the entire site before starting any installation. Discuss considerations for panel and zone placement with the class:</a:t>
            </a:r>
          </a:p>
          <a:p>
            <a:endParaRPr lang="en-US" dirty="0"/>
          </a:p>
          <a:p>
            <a:r>
              <a:rPr lang="en-US" b="1" dirty="0"/>
              <a:t>PANEL PLACEMENT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Centrally located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Secure—Inaccessible for any customers</a:t>
            </a:r>
            <a:r>
              <a:rPr lang="en-US" b="0" baseline="0" dirty="0"/>
              <a:t> or potential intruders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Dry</a:t>
            </a:r>
            <a:r>
              <a:rPr lang="en-US" b="0" baseline="0" dirty="0"/>
              <a:t> location</a:t>
            </a:r>
            <a:endParaRPr lang="en-US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Away from large metal objects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Dedicated outlet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Grounding rod or cold water pipe nearby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Within range of all wireless sensor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WIRED</a:t>
            </a:r>
            <a:r>
              <a:rPr lang="en-US" b="1" baseline="0" dirty="0"/>
              <a:t> ZONE PLACEMENT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Can you run a wire to each location? Will it look clean?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171450" indent="-171450">
              <a:buFont typeface="Arial" panose="020B0604020202020204" pitchFamily="34" charset="0"/>
              <a:buNone/>
            </a:pPr>
            <a:r>
              <a:rPr lang="en-US" b="1" dirty="0"/>
              <a:t>WIRELESS ZONE PLACEMENT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Within range of panel or wireless receiver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/>
              <a:t>Sources of interference: Other wireless transmitters, large metal objects, and microwaves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0" marR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dirty="0"/>
              <a:t>KEYPAD BUS DEVICE </a:t>
            </a:r>
            <a:r>
              <a:rPr lang="en-US" b="1" baseline="0" dirty="0"/>
              <a:t>PLACEMENT</a:t>
            </a:r>
            <a:endParaRPr lang="en-US" b="1" dirty="0"/>
          </a:p>
          <a:p>
            <a:pPr marL="171450" marR="0" indent="-17145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 of wire runs: There is no standard maximum length, but the panel will not</a:t>
            </a:r>
            <a:r>
              <a:rPr lang="en-US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allow a voltage drop to any device of over 2.0VDC. If you encounter a voltage drop of more than 2.0VDC, you’ll need to use an auxiliary power supply.</a:t>
            </a:r>
            <a:endParaRPr lang="en-US" sz="16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b="0" dirty="0"/>
          </a:p>
          <a:p>
            <a:pPr marL="171450" indent="-17145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53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084C1-3318-41DE-A121-ABFEA627A49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9758" y="0"/>
            <a:ext cx="7622241" cy="6021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39" y="2100930"/>
            <a:ext cx="1103301" cy="40522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69760" y="6021564"/>
            <a:ext cx="7622240" cy="836436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6021564"/>
            <a:ext cx="4569757" cy="836436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907" y="6251601"/>
            <a:ext cx="3955307" cy="3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6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11253564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3" pos="3840" userDrawn="1">
          <p15:clr>
            <a:srgbClr val="FBAE40"/>
          </p15:clr>
        </p15:guide>
        <p15:guide id="24" orient="horz" pos="2160" userDrawn="1">
          <p15:clr>
            <a:srgbClr val="FBAE40"/>
          </p15:clr>
        </p15:guide>
        <p15:guide id="25" pos="4128" userDrawn="1">
          <p15:clr>
            <a:srgbClr val="FBAE40"/>
          </p15:clr>
        </p15:guide>
        <p15:guide id="26" pos="4416" userDrawn="1">
          <p15:clr>
            <a:srgbClr val="FBAE40"/>
          </p15:clr>
        </p15:guide>
        <p15:guide id="27" pos="4704" userDrawn="1">
          <p15:clr>
            <a:srgbClr val="FBAE40"/>
          </p15:clr>
        </p15:guide>
        <p15:guide id="28" pos="4992" userDrawn="1">
          <p15:clr>
            <a:srgbClr val="FBAE40"/>
          </p15:clr>
        </p15:guide>
        <p15:guide id="29" pos="5280" userDrawn="1">
          <p15:clr>
            <a:srgbClr val="FBAE40"/>
          </p15:clr>
        </p15:guide>
        <p15:guide id="30" pos="5568" userDrawn="1">
          <p15:clr>
            <a:srgbClr val="FBAE40"/>
          </p15:clr>
        </p15:guide>
        <p15:guide id="31" orient="horz" pos="1872" userDrawn="1">
          <p15:clr>
            <a:srgbClr val="FBAE40"/>
          </p15:clr>
        </p15:guide>
        <p15:guide id="32" pos="5856" userDrawn="1">
          <p15:clr>
            <a:srgbClr val="FBAE40"/>
          </p15:clr>
        </p15:guide>
        <p15:guide id="33" pos="6144" userDrawn="1">
          <p15:clr>
            <a:srgbClr val="FBAE40"/>
          </p15:clr>
        </p15:guide>
        <p15:guide id="34" pos="6432" userDrawn="1">
          <p15:clr>
            <a:srgbClr val="FBAE40"/>
          </p15:clr>
        </p15:guide>
        <p15:guide id="35" pos="6720" userDrawn="1">
          <p15:clr>
            <a:srgbClr val="FBAE40"/>
          </p15:clr>
        </p15:guide>
        <p15:guide id="36" pos="7008" userDrawn="1">
          <p15:clr>
            <a:srgbClr val="FBAE40"/>
          </p15:clr>
        </p15:guide>
        <p15:guide id="37" pos="7296" userDrawn="1">
          <p15:clr>
            <a:srgbClr val="FBAE40"/>
          </p15:clr>
        </p15:guide>
        <p15:guide id="38" pos="3552" userDrawn="1">
          <p15:clr>
            <a:srgbClr val="FBAE40"/>
          </p15:clr>
        </p15:guide>
        <p15:guide id="39" pos="3264" userDrawn="1">
          <p15:clr>
            <a:srgbClr val="FBAE40"/>
          </p15:clr>
        </p15:guide>
        <p15:guide id="40" pos="2976" userDrawn="1">
          <p15:clr>
            <a:srgbClr val="FBAE40"/>
          </p15:clr>
        </p15:guide>
        <p15:guide id="41" orient="horz" pos="2448" userDrawn="1">
          <p15:clr>
            <a:srgbClr val="FBAE40"/>
          </p15:clr>
        </p15:guide>
        <p15:guide id="42" orient="horz" pos="2736" userDrawn="1">
          <p15:clr>
            <a:srgbClr val="FBAE40"/>
          </p15:clr>
        </p15:guide>
        <p15:guide id="43" pos="2688" userDrawn="1">
          <p15:clr>
            <a:srgbClr val="FBAE40"/>
          </p15:clr>
        </p15:guide>
        <p15:guide id="44" pos="2400" userDrawn="1">
          <p15:clr>
            <a:srgbClr val="FBAE40"/>
          </p15:clr>
        </p15:guide>
        <p15:guide id="45" pos="2112" userDrawn="1">
          <p15:clr>
            <a:srgbClr val="FBAE40"/>
          </p15:clr>
        </p15:guide>
        <p15:guide id="46" pos="1824" userDrawn="1">
          <p15:clr>
            <a:srgbClr val="FBAE40"/>
          </p15:clr>
        </p15:guide>
        <p15:guide id="47" pos="1536" userDrawn="1">
          <p15:clr>
            <a:srgbClr val="FBAE40"/>
          </p15:clr>
        </p15:guide>
        <p15:guide id="48" pos="1248" userDrawn="1">
          <p15:clr>
            <a:srgbClr val="FBAE40"/>
          </p15:clr>
        </p15:guide>
        <p15:guide id="49" pos="936" userDrawn="1">
          <p15:clr>
            <a:srgbClr val="FBAE40"/>
          </p15:clr>
        </p15:guide>
        <p15:guide id="50" pos="672" userDrawn="1">
          <p15:clr>
            <a:srgbClr val="FBAE40"/>
          </p15:clr>
        </p15:guide>
        <p15:guide id="51" pos="384" userDrawn="1">
          <p15:clr>
            <a:srgbClr val="FBAE40"/>
          </p15:clr>
        </p15:guide>
        <p15:guide id="52" orient="horz" pos="1584" userDrawn="1">
          <p15:clr>
            <a:srgbClr val="FBAE40"/>
          </p15:clr>
        </p15:guide>
        <p15:guide id="53" orient="horz" pos="1296" userDrawn="1">
          <p15:clr>
            <a:srgbClr val="FBAE40"/>
          </p15:clr>
        </p15:guide>
        <p15:guide id="54" orient="horz" pos="1008" userDrawn="1">
          <p15:clr>
            <a:srgbClr val="FBAE40"/>
          </p15:clr>
        </p15:guide>
        <p15:guide id="55" orient="horz" pos="720" userDrawn="1">
          <p15:clr>
            <a:srgbClr val="FBAE40"/>
          </p15:clr>
        </p15:guide>
        <p15:guide id="56" orient="horz" pos="432" userDrawn="1">
          <p15:clr>
            <a:srgbClr val="FBAE40"/>
          </p15:clr>
        </p15:guide>
        <p15:guide id="57" orient="horz" pos="144" userDrawn="1">
          <p15:clr>
            <a:srgbClr val="FBAE40"/>
          </p15:clr>
        </p15:guide>
        <p15:guide id="58" orient="horz" pos="3024" userDrawn="1">
          <p15:clr>
            <a:srgbClr val="FBAE40"/>
          </p15:clr>
        </p15:guide>
        <p15:guide id="59" orient="horz" pos="3312" userDrawn="1">
          <p15:clr>
            <a:srgbClr val="FBAE40"/>
          </p15:clr>
        </p15:guide>
        <p15:guide id="60" orient="horz" pos="3600" userDrawn="1">
          <p15:clr>
            <a:srgbClr val="FBAE40"/>
          </p15:clr>
        </p15:guide>
        <p15:guide id="61" orient="horz" pos="3888" userDrawn="1">
          <p15:clr>
            <a:srgbClr val="FBAE40"/>
          </p15:clr>
        </p15:guide>
        <p15:guide id="62" pos="52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9218" y="1168279"/>
            <a:ext cx="11252200" cy="46053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3" pos="3840">
          <p15:clr>
            <a:srgbClr val="FBAE40"/>
          </p15:clr>
        </p15:guide>
        <p15:guide id="24" orient="horz" pos="2160">
          <p15:clr>
            <a:srgbClr val="FBAE40"/>
          </p15:clr>
        </p15:guide>
        <p15:guide id="25" pos="4128">
          <p15:clr>
            <a:srgbClr val="FBAE40"/>
          </p15:clr>
        </p15:guide>
        <p15:guide id="26" pos="4416">
          <p15:clr>
            <a:srgbClr val="FBAE40"/>
          </p15:clr>
        </p15:guide>
        <p15:guide id="27" pos="4704">
          <p15:clr>
            <a:srgbClr val="FBAE40"/>
          </p15:clr>
        </p15:guide>
        <p15:guide id="28" pos="4992">
          <p15:clr>
            <a:srgbClr val="FBAE40"/>
          </p15:clr>
        </p15:guide>
        <p15:guide id="29" pos="5280">
          <p15:clr>
            <a:srgbClr val="FBAE40"/>
          </p15:clr>
        </p15:guide>
        <p15:guide id="30" pos="5568">
          <p15:clr>
            <a:srgbClr val="FBAE40"/>
          </p15:clr>
        </p15:guide>
        <p15:guide id="31" orient="horz" pos="1872">
          <p15:clr>
            <a:srgbClr val="FBAE40"/>
          </p15:clr>
        </p15:guide>
        <p15:guide id="32" pos="5856">
          <p15:clr>
            <a:srgbClr val="FBAE40"/>
          </p15:clr>
        </p15:guide>
        <p15:guide id="33" pos="6144">
          <p15:clr>
            <a:srgbClr val="FBAE40"/>
          </p15:clr>
        </p15:guide>
        <p15:guide id="34" pos="6432">
          <p15:clr>
            <a:srgbClr val="FBAE40"/>
          </p15:clr>
        </p15:guide>
        <p15:guide id="35" pos="6720">
          <p15:clr>
            <a:srgbClr val="FBAE40"/>
          </p15:clr>
        </p15:guide>
        <p15:guide id="36" pos="7008">
          <p15:clr>
            <a:srgbClr val="FBAE40"/>
          </p15:clr>
        </p15:guide>
        <p15:guide id="37" pos="7296">
          <p15:clr>
            <a:srgbClr val="FBAE40"/>
          </p15:clr>
        </p15:guide>
        <p15:guide id="38" pos="3552">
          <p15:clr>
            <a:srgbClr val="FBAE40"/>
          </p15:clr>
        </p15:guide>
        <p15:guide id="39" pos="3264">
          <p15:clr>
            <a:srgbClr val="FBAE40"/>
          </p15:clr>
        </p15:guide>
        <p15:guide id="40" pos="2976">
          <p15:clr>
            <a:srgbClr val="FBAE40"/>
          </p15:clr>
        </p15:guide>
        <p15:guide id="41" orient="horz" pos="2448">
          <p15:clr>
            <a:srgbClr val="FBAE40"/>
          </p15:clr>
        </p15:guide>
        <p15:guide id="42" orient="horz" pos="2736">
          <p15:clr>
            <a:srgbClr val="FBAE40"/>
          </p15:clr>
        </p15:guide>
        <p15:guide id="43" pos="2688">
          <p15:clr>
            <a:srgbClr val="FBAE40"/>
          </p15:clr>
        </p15:guide>
        <p15:guide id="44" pos="2400">
          <p15:clr>
            <a:srgbClr val="FBAE40"/>
          </p15:clr>
        </p15:guide>
        <p15:guide id="45" pos="2112">
          <p15:clr>
            <a:srgbClr val="FBAE40"/>
          </p15:clr>
        </p15:guide>
        <p15:guide id="46" pos="1824">
          <p15:clr>
            <a:srgbClr val="FBAE40"/>
          </p15:clr>
        </p15:guide>
        <p15:guide id="47" pos="1536">
          <p15:clr>
            <a:srgbClr val="FBAE40"/>
          </p15:clr>
        </p15:guide>
        <p15:guide id="48" pos="1248">
          <p15:clr>
            <a:srgbClr val="FBAE40"/>
          </p15:clr>
        </p15:guide>
        <p15:guide id="49" pos="936">
          <p15:clr>
            <a:srgbClr val="FBAE40"/>
          </p15:clr>
        </p15:guide>
        <p15:guide id="50" pos="672">
          <p15:clr>
            <a:srgbClr val="FBAE40"/>
          </p15:clr>
        </p15:guide>
        <p15:guide id="51" pos="384">
          <p15:clr>
            <a:srgbClr val="FBAE40"/>
          </p15:clr>
        </p15:guide>
        <p15:guide id="52" orient="horz" pos="1584">
          <p15:clr>
            <a:srgbClr val="FBAE40"/>
          </p15:clr>
        </p15:guide>
        <p15:guide id="53" orient="horz" pos="1296">
          <p15:clr>
            <a:srgbClr val="FBAE40"/>
          </p15:clr>
        </p15:guide>
        <p15:guide id="54" orient="horz" pos="1008">
          <p15:clr>
            <a:srgbClr val="FBAE40"/>
          </p15:clr>
        </p15:guide>
        <p15:guide id="55" orient="horz" pos="720">
          <p15:clr>
            <a:srgbClr val="FBAE40"/>
          </p15:clr>
        </p15:guide>
        <p15:guide id="56" orient="horz" pos="432">
          <p15:clr>
            <a:srgbClr val="FBAE40"/>
          </p15:clr>
        </p15:guide>
        <p15:guide id="57" orient="horz" pos="144">
          <p15:clr>
            <a:srgbClr val="FBAE40"/>
          </p15:clr>
        </p15:guide>
        <p15:guide id="58" orient="horz" pos="3024">
          <p15:clr>
            <a:srgbClr val="FBAE40"/>
          </p15:clr>
        </p15:guide>
        <p15:guide id="59" orient="horz" pos="3312">
          <p15:clr>
            <a:srgbClr val="FBAE40"/>
          </p15:clr>
        </p15:guide>
        <p15:guide id="60" orient="horz" pos="3600">
          <p15:clr>
            <a:srgbClr val="FBAE40"/>
          </p15:clr>
        </p15:guide>
        <p15:guide id="61" orient="horz" pos="3888">
          <p15:clr>
            <a:srgbClr val="FBAE40"/>
          </p15:clr>
        </p15:guide>
        <p15:guide id="62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17920" y="1156272"/>
            <a:ext cx="5504862" cy="4605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4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65959" y="6046470"/>
            <a:ext cx="10226041" cy="811530"/>
          </a:xfrm>
          <a:prstGeom prst="rect">
            <a:avLst/>
          </a:prstGeom>
          <a:solidFill>
            <a:srgbClr val="FCD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218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69218" y="346990"/>
            <a:ext cx="11253564" cy="54843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lIns="0" tIns="91440" anchor="ctr"/>
          <a:lstStyle>
            <a:lvl1pPr algn="l">
              <a:defRPr sz="2800" u="none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46470"/>
            <a:ext cx="1965960" cy="811530"/>
          </a:xfrm>
          <a:prstGeom prst="rect">
            <a:avLst/>
          </a:prstGeom>
          <a:solidFill>
            <a:srgbClr val="E2B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102" y="6240983"/>
            <a:ext cx="1150958" cy="422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2192000" cy="127572"/>
          </a:xfrm>
          <a:prstGeom prst="rect">
            <a:avLst/>
          </a:prstGeom>
          <a:solidFill>
            <a:srgbClr val="3853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91250" y="1156272"/>
            <a:ext cx="5531532" cy="4604448"/>
          </a:xfrm>
          <a:prstGeom prst="rect">
            <a:avLst/>
          </a:prstGeom>
        </p:spPr>
        <p:txBody>
          <a:bodyPr lIns="228600"/>
          <a:lstStyle>
            <a:lvl1pPr marL="342900" indent="-342900">
              <a:buClr>
                <a:srgbClr val="38536C"/>
              </a:buClr>
              <a:buFont typeface="Arial" charset="0"/>
              <a:buChar char="•"/>
              <a:defRPr sz="24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400">
                <a:solidFill>
                  <a:srgbClr val="5B5D5A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5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56" r:id="rId3"/>
    <p:sldLayoutId id="2147483652" r:id="rId4"/>
    <p:sldLayoutId id="2147483657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844622419?app_id=12296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Welcome to XR Series Basics Training!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65063" y="350997"/>
            <a:ext cx="515438" cy="614960"/>
          </a:xfrm>
          <a:prstGeom prst="rect">
            <a:avLst/>
          </a:prstGeom>
        </p:spPr>
      </p:pic>
      <p:pic>
        <p:nvPicPr>
          <p:cNvPr id="9" name="Picture 8" descr="xr55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2272" y="1132125"/>
            <a:ext cx="9347456" cy="47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61359" y="1709552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Today’s Install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Site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5948F-93C0-056E-8ECA-25DA158B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46270" y="626885"/>
            <a:ext cx="4806573" cy="515986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F357CE7-6E02-C751-1FA6-6FEAF2146DC6}"/>
              </a:ext>
            </a:extLst>
          </p:cNvPr>
          <p:cNvSpPr txBox="1"/>
          <p:nvPr/>
        </p:nvSpPr>
        <p:spPr>
          <a:xfrm>
            <a:off x="9309119" y="2247948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Devices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5159B9A-FF8D-AF7D-B26A-7D370B76AF83}"/>
              </a:ext>
            </a:extLst>
          </p:cNvPr>
          <p:cNvCxnSpPr>
            <a:cxnSpLocks/>
          </p:cNvCxnSpPr>
          <p:nvPr/>
        </p:nvCxnSpPr>
        <p:spPr>
          <a:xfrm>
            <a:off x="9309119" y="2722910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E901BB4-13DD-D487-9535-9BE7C4AEEE65}"/>
              </a:ext>
            </a:extLst>
          </p:cNvPr>
          <p:cNvSpPr txBox="1"/>
          <p:nvPr/>
        </p:nvSpPr>
        <p:spPr>
          <a:xfrm>
            <a:off x="9309120" y="2798371"/>
            <a:ext cx="2286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Office Doors: </a:t>
            </a:r>
            <a:r>
              <a:rPr lang="en-US" sz="1400" dirty="0">
                <a:latin typeface="Arial"/>
                <a:cs typeface="Arial"/>
              </a:rPr>
              <a:t>D1. D2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WH Doors: </a:t>
            </a:r>
            <a:r>
              <a:rPr lang="en-US" sz="1400" dirty="0">
                <a:latin typeface="Arial"/>
                <a:cs typeface="Arial"/>
              </a:rPr>
              <a:t>D3, D4, D5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Keypads:</a:t>
            </a:r>
            <a:r>
              <a:rPr lang="en-US" sz="1400" dirty="0">
                <a:latin typeface="Arial"/>
                <a:cs typeface="Arial"/>
              </a:rPr>
              <a:t> K1, K2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56D3F9-2F7D-609E-61B0-8B05986AD0B5}"/>
              </a:ext>
            </a:extLst>
          </p:cNvPr>
          <p:cNvSpPr txBox="1"/>
          <p:nvPr/>
        </p:nvSpPr>
        <p:spPr>
          <a:xfrm>
            <a:off x="9309119" y="3646738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Profiles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A218858-4DBB-3CAF-1EC5-13FD2DD868D3}"/>
              </a:ext>
            </a:extLst>
          </p:cNvPr>
          <p:cNvCxnSpPr>
            <a:cxnSpLocks/>
          </p:cNvCxnSpPr>
          <p:nvPr/>
        </p:nvCxnSpPr>
        <p:spPr>
          <a:xfrm>
            <a:off x="9309119" y="4121700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68D34EA-6EC0-9291-AEAC-A120CAD81A11}"/>
              </a:ext>
            </a:extLst>
          </p:cNvPr>
          <p:cNvSpPr txBox="1"/>
          <p:nvPr/>
        </p:nvSpPr>
        <p:spPr>
          <a:xfrm>
            <a:off x="9309120" y="4197161"/>
            <a:ext cx="228659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Office Employees: 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Arm/Disarm:</a:t>
            </a:r>
            <a:r>
              <a:rPr lang="en-US" sz="1400" dirty="0">
                <a:latin typeface="Arial"/>
                <a:cs typeface="Arial"/>
              </a:rPr>
              <a:t>A1, A2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Access Areas:</a:t>
            </a:r>
            <a:r>
              <a:rPr lang="en-US" sz="1600" dirty="0">
                <a:latin typeface="Arial"/>
                <a:cs typeface="Arial"/>
              </a:rPr>
              <a:t> A1, A2</a:t>
            </a:r>
          </a:p>
          <a:p>
            <a:pPr algn="ctr"/>
            <a:br>
              <a:rPr lang="en-US" sz="1050" b="1" dirty="0">
                <a:latin typeface="Arial"/>
                <a:cs typeface="Arial"/>
              </a:rPr>
            </a:br>
            <a:r>
              <a:rPr lang="en-US" sz="1600" b="1" dirty="0">
                <a:latin typeface="Arial"/>
                <a:cs typeface="Arial"/>
              </a:rPr>
              <a:t>WH Employees: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No Arm/Disarm</a:t>
            </a:r>
          </a:p>
          <a:p>
            <a:pPr algn="ctr"/>
            <a:r>
              <a:rPr lang="en-US" sz="1400" b="1" dirty="0">
                <a:latin typeface="Arial"/>
                <a:cs typeface="Arial"/>
              </a:rPr>
              <a:t>Access Areas: </a:t>
            </a:r>
            <a:r>
              <a:rPr lang="en-US" sz="1400" dirty="0">
                <a:latin typeface="Arial"/>
                <a:cs typeface="Arial"/>
              </a:rPr>
              <a:t>A2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8FE54B-DDDB-8302-742F-ADA95F858BAA}"/>
              </a:ext>
            </a:extLst>
          </p:cNvPr>
          <p:cNvSpPr txBox="1"/>
          <p:nvPr/>
        </p:nvSpPr>
        <p:spPr>
          <a:xfrm>
            <a:off x="9309118" y="1068675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Areas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36D8D0B-B123-E22E-4BF2-0CF6955359FA}"/>
              </a:ext>
            </a:extLst>
          </p:cNvPr>
          <p:cNvCxnSpPr>
            <a:cxnSpLocks/>
          </p:cNvCxnSpPr>
          <p:nvPr/>
        </p:nvCxnSpPr>
        <p:spPr>
          <a:xfrm>
            <a:off x="9309118" y="1543637"/>
            <a:ext cx="228659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4521673-1DD3-39A7-F4A8-62FD58A84B3A}"/>
              </a:ext>
            </a:extLst>
          </p:cNvPr>
          <p:cNvSpPr txBox="1"/>
          <p:nvPr/>
        </p:nvSpPr>
        <p:spPr>
          <a:xfrm>
            <a:off x="9309119" y="1619098"/>
            <a:ext cx="228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400" b="1" dirty="0">
                <a:latin typeface="Arial"/>
                <a:cs typeface="Arial"/>
              </a:rPr>
              <a:t>Office</a:t>
            </a:r>
          </a:p>
          <a:p>
            <a:pPr marL="342900" indent="-342900" algn="ctr">
              <a:buAutoNum type="arabicPeriod"/>
            </a:pPr>
            <a:r>
              <a:rPr lang="en-US" sz="1400" b="1" dirty="0">
                <a:latin typeface="Arial"/>
                <a:cs typeface="Arial"/>
              </a:rPr>
              <a:t>Warehouse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6345" y="2395352"/>
            <a:ext cx="534325" cy="533400"/>
            <a:chOff x="538496" y="1676400"/>
            <a:chExt cx="534186" cy="533400"/>
          </a:xfrm>
        </p:grpSpPr>
        <p:sp>
          <p:nvSpPr>
            <p:cNvPr id="15" name="Oval 14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A1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324" y="4452752"/>
            <a:ext cx="534325" cy="533400"/>
            <a:chOff x="538496" y="1676400"/>
            <a:chExt cx="534186" cy="533400"/>
          </a:xfrm>
        </p:grpSpPr>
        <p:sp>
          <p:nvSpPr>
            <p:cNvPr id="18" name="Oval 17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6345" y="4452752"/>
            <a:ext cx="534325" cy="533400"/>
            <a:chOff x="538496" y="1676400"/>
            <a:chExt cx="534186" cy="533400"/>
          </a:xfrm>
        </p:grpSpPr>
        <p:sp>
          <p:nvSpPr>
            <p:cNvPr id="24" name="Oval 23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62324" y="3766952"/>
            <a:ext cx="534325" cy="533400"/>
            <a:chOff x="538496" y="1676400"/>
            <a:chExt cx="534186" cy="533400"/>
          </a:xfrm>
        </p:grpSpPr>
        <p:sp>
          <p:nvSpPr>
            <p:cNvPr id="27" name="Oval 2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559" y="3766952"/>
            <a:ext cx="534325" cy="533400"/>
            <a:chOff x="538496" y="1676400"/>
            <a:chExt cx="534186" cy="533400"/>
          </a:xfrm>
        </p:grpSpPr>
        <p:sp>
          <p:nvSpPr>
            <p:cNvPr id="30" name="Oval 29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62324" y="2395352"/>
            <a:ext cx="534325" cy="533400"/>
            <a:chOff x="538496" y="1676400"/>
            <a:chExt cx="534186" cy="533400"/>
          </a:xfrm>
        </p:grpSpPr>
        <p:sp>
          <p:nvSpPr>
            <p:cNvPr id="33" name="Oval 32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A2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62324" y="3081152"/>
            <a:ext cx="534325" cy="533400"/>
            <a:chOff x="538496" y="1676400"/>
            <a:chExt cx="534186" cy="533400"/>
          </a:xfrm>
        </p:grpSpPr>
        <p:sp>
          <p:nvSpPr>
            <p:cNvPr id="37" name="Oval 3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K2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487C89-206D-4956-82C9-88CDFB1FDA8D}"/>
              </a:ext>
            </a:extLst>
          </p:cNvPr>
          <p:cNvGrpSpPr/>
          <p:nvPr/>
        </p:nvGrpSpPr>
        <p:grpSpPr>
          <a:xfrm>
            <a:off x="1072909" y="3078615"/>
            <a:ext cx="534325" cy="533400"/>
            <a:chOff x="538496" y="1676400"/>
            <a:chExt cx="534186" cy="5334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AAD1763-5BB9-BA4F-9471-62FB27A935EA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CBCD53-F3E3-B58F-316D-0D76DEFE31F2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K1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D9DDE05-5E57-AFC2-0ADD-C920F0365857}"/>
              </a:ext>
            </a:extLst>
          </p:cNvPr>
          <p:cNvGrpSpPr/>
          <p:nvPr/>
        </p:nvGrpSpPr>
        <p:grpSpPr>
          <a:xfrm>
            <a:off x="1437493" y="5141089"/>
            <a:ext cx="534325" cy="533400"/>
            <a:chOff x="538496" y="1676400"/>
            <a:chExt cx="534186" cy="533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759AC1-1567-889D-51F4-05D7B3AA47CA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C6E1CF-A62D-6884-6073-C013D68631DC}"/>
                </a:ext>
              </a:extLst>
            </p:cNvPr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D5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35CC98-A95D-D582-01F6-7DD93B8B87A5}"/>
              </a:ext>
            </a:extLst>
          </p:cNvPr>
          <p:cNvCxnSpPr/>
          <p:nvPr/>
        </p:nvCxnSpPr>
        <p:spPr>
          <a:xfrm>
            <a:off x="637579" y="2184514"/>
            <a:ext cx="22103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2083 -0.19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1679 0.137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21927 -0.25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42096 -0.184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40533 -0.496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34987 -0.297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7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56797 -0.35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0.13125 -0.0962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51784 0.038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Identify Components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A1671-FA08-485C-AD01-4B5CDC03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 t="14945" r="8048" b="13912"/>
          <a:stretch/>
        </p:blipFill>
        <p:spPr>
          <a:xfrm>
            <a:off x="1190880" y="858630"/>
            <a:ext cx="9506416" cy="52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9DCF7-10E5-4511-A5CE-9F30DDBFD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29"/>
          <a:stretch/>
        </p:blipFill>
        <p:spPr>
          <a:xfrm>
            <a:off x="1331555" y="674370"/>
            <a:ext cx="9365740" cy="5325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18" y="312154"/>
            <a:ext cx="11253564" cy="548437"/>
          </a:xfrm>
        </p:spPr>
        <p:txBody>
          <a:bodyPr/>
          <a:lstStyle/>
          <a:p>
            <a:r>
              <a:rPr lang="en-US" dirty="0"/>
              <a:t>LAB: Identify Components</a:t>
            </a:r>
          </a:p>
        </p:txBody>
      </p:sp>
    </p:spTree>
    <p:extLst>
      <p:ext uri="{BB962C8B-B14F-4D97-AF65-F5344CB8AC3E}">
        <p14:creationId xmlns:p14="http://schemas.microsoft.com/office/powerpoint/2010/main" val="2719951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6830" y="1090234"/>
            <a:ext cx="3353673" cy="5909310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Initialization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Communication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Network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Device Setup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Remote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System Reports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System Options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2943" y="1090233"/>
            <a:ext cx="38872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Bell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Options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Output Groups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Menu Display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Status List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cs typeface="Arial"/>
              </a:rPr>
              <a:t>PC Log Reports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77716" y="1090233"/>
            <a:ext cx="38872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Area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Zone Information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Stop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Set Lockout Code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Feature Upgrade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/>
                </a:solidFill>
                <a:latin typeface="Arial"/>
                <a:cs typeface="Arial"/>
              </a:rPr>
              <a:t>User Menu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Series Programming Sections</a:t>
            </a:r>
          </a:p>
        </p:txBody>
      </p:sp>
    </p:spTree>
    <p:extLst>
      <p:ext uri="{BB962C8B-B14F-4D97-AF65-F5344CB8AC3E}">
        <p14:creationId xmlns:p14="http://schemas.microsoft.com/office/powerpoint/2010/main" val="288524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xr5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2272" y="1132125"/>
            <a:ext cx="9347456" cy="470979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836" y="6563360"/>
            <a:ext cx="473804" cy="26215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9144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u="none" kern="120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z="1000"/>
              <a:t>20351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137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18" y="312154"/>
            <a:ext cx="11253564" cy="548437"/>
          </a:xfrm>
        </p:spPr>
        <p:txBody>
          <a:bodyPr/>
          <a:lstStyle/>
          <a:p>
            <a:r>
              <a:rPr lang="en-US" dirty="0"/>
              <a:t>Digital Newsletter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5CEB7CD-06EE-4E15-99B5-B3DB404C9A01}"/>
              </a:ext>
            </a:extLst>
          </p:cNvPr>
          <p:cNvSpPr txBox="1">
            <a:spLocks/>
          </p:cNvSpPr>
          <p:nvPr/>
        </p:nvSpPr>
        <p:spPr>
          <a:xfrm>
            <a:off x="5550818" y="1066188"/>
            <a:ext cx="6571231" cy="4604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Monthly newsletter</a:t>
            </a:r>
          </a:p>
          <a:p>
            <a:r>
              <a:rPr lang="en-US" dirty="0"/>
              <a:t>Covering educational information, helpful tips, upcoming training events, news, and resources created specifically for technicians. </a:t>
            </a:r>
          </a:p>
          <a:p>
            <a:r>
              <a:rPr lang="en-US" dirty="0"/>
              <a:t>Highlights a Tech Support Representative</a:t>
            </a:r>
          </a:p>
          <a:p>
            <a:r>
              <a:rPr lang="en-US" dirty="0"/>
              <a:t>Has surveys that you can take to be entered to win prizes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D73CE-4BED-4950-B51A-F0B53DE9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83" y="1066188"/>
            <a:ext cx="8929816" cy="501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477836" y="3714008"/>
            <a:ext cx="32363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Today’s Trainer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64" y="1732809"/>
            <a:ext cx="1184987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4"/>
                </a:solidFill>
                <a:latin typeface="Arial"/>
                <a:cs typeface="Arial"/>
              </a:rPr>
              <a:t>YOUR NAME HERE</a:t>
            </a:r>
          </a:p>
          <a:p>
            <a:pPr algn="ctr"/>
            <a:r>
              <a:rPr lang="en-US" sz="1800" dirty="0">
                <a:solidFill>
                  <a:srgbClr val="38536C"/>
                </a:solidFill>
                <a:latin typeface="Arial"/>
                <a:cs typeface="Arial"/>
              </a:rPr>
              <a:t>YOUR TITLE HERE</a:t>
            </a:r>
          </a:p>
          <a:p>
            <a:pPr algn="ctr"/>
            <a:endParaRPr lang="en-US" sz="14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 algn="ctr"/>
            <a:endParaRPr lang="en-US" sz="1400" b="1" dirty="0">
              <a:solidFill>
                <a:schemeClr val="accent4"/>
              </a:solidFill>
              <a:latin typeface="Arial"/>
              <a:cs typeface="Arial"/>
            </a:endParaRPr>
          </a:p>
          <a:p>
            <a:pPr algn="ctr"/>
            <a:r>
              <a:rPr lang="en-US" sz="4400" dirty="0" err="1">
                <a:solidFill>
                  <a:srgbClr val="5B5D5A"/>
                </a:solidFill>
                <a:latin typeface="Arial"/>
                <a:cs typeface="Arial"/>
              </a:rPr>
              <a:t>youremail@dmp.com</a:t>
            </a:r>
            <a:endParaRPr lang="en-US" sz="4400" dirty="0">
              <a:solidFill>
                <a:srgbClr val="5B5D5A"/>
              </a:solidFill>
              <a:latin typeface="Arial"/>
              <a:cs typeface="Arial"/>
            </a:endParaRPr>
          </a:p>
          <a:p>
            <a:pPr algn="ctr"/>
            <a:r>
              <a:rPr lang="en-US" sz="4400" dirty="0">
                <a:solidFill>
                  <a:srgbClr val="5B5D5A"/>
                </a:solidFill>
                <a:latin typeface="Arial"/>
                <a:cs typeface="Arial"/>
              </a:rPr>
              <a:t>417-555-5555</a:t>
            </a:r>
            <a:endParaRPr lang="en-US" sz="4400" b="1" dirty="0">
              <a:solidFill>
                <a:srgbClr val="5B5D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4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816D-C51D-8FFB-8CF8-43BEEC3A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D9F31-307E-8391-8FE7-B8B7C31947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r>
              <a:rPr lang="en-US" dirty="0"/>
              <a:t>Initial Training &amp; Install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 to DMP products, programming, and wiring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Install DMP panel with RTM guidance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Follow up with DMP University continuation plan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10 lessons, 2-5 minutes in length over the next 30 days</a:t>
            </a:r>
          </a:p>
        </p:txBody>
      </p:sp>
    </p:spTree>
    <p:extLst>
      <p:ext uri="{BB962C8B-B14F-4D97-AF65-F5344CB8AC3E}">
        <p14:creationId xmlns:p14="http://schemas.microsoft.com/office/powerpoint/2010/main" val="2980278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1C5F-C4B0-1DAF-2EF8-CCCC4355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71B1A-B093-7A1C-097B-11E5C39BD8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The Law of Forgetting">
            <a:hlinkClick r:id="" action="ppaction://media"/>
            <a:extLst>
              <a:ext uri="{FF2B5EF4-FFF2-40B4-BE49-F238E27FC236}">
                <a16:creationId xmlns:a16="http://schemas.microsoft.com/office/drawing/2014/main" id="{CE7893DE-7219-CCCF-B663-03472F5CF5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0767" y="346990"/>
            <a:ext cx="9669101" cy="543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A657-73FA-A38B-8997-BB1BC67B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B6E06E-D020-8F7C-6988-DA49BAA6D7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r>
              <a:rPr lang="en-US" dirty="0"/>
              <a:t>Deep Dive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Utilize tech support calls to identify specific needs then create and deliver tailored advanced level training</a:t>
            </a:r>
          </a:p>
          <a:p>
            <a:r>
              <a:rPr lang="en-US" dirty="0"/>
              <a:t>Webinars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Provide quick response information and can be scheduled with shorter lead times</a:t>
            </a:r>
          </a:p>
        </p:txBody>
      </p:sp>
    </p:spTree>
    <p:extLst>
      <p:ext uri="{BB962C8B-B14F-4D97-AF65-F5344CB8AC3E}">
        <p14:creationId xmlns:p14="http://schemas.microsoft.com/office/powerpoint/2010/main" val="372814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C0725-8FE8-09E7-173E-E9B5EDB47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Training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3BCC99-BC63-EEEE-0C0F-D7D889443E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r>
              <a:rPr lang="en-US" dirty="0"/>
              <a:t>Embedding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the field with technicians sharpening knowledge and providing best practices</a:t>
            </a:r>
          </a:p>
          <a:p>
            <a:r>
              <a:rPr lang="en-US" dirty="0"/>
              <a:t>On Site Troubleshooting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Teaching valuable steps to diagnose, service, and remedy problems encountered in the field</a:t>
            </a:r>
          </a:p>
        </p:txBody>
      </p:sp>
    </p:spTree>
    <p:extLst>
      <p:ext uri="{BB962C8B-B14F-4D97-AF65-F5344CB8AC3E}">
        <p14:creationId xmlns:p14="http://schemas.microsoft.com/office/powerpoint/2010/main" val="28949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343DF-C279-4A63-B2A1-9F923C967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DMP Distinctives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F71BE1-BE8A-45CB-A0B5-345929259E8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622775" y="914882"/>
            <a:ext cx="10945085" cy="5106538"/>
          </a:xfrm>
        </p:spPr>
      </p:pic>
    </p:spTree>
    <p:extLst>
      <p:ext uri="{BB962C8B-B14F-4D97-AF65-F5344CB8AC3E}">
        <p14:creationId xmlns:p14="http://schemas.microsoft.com/office/powerpoint/2010/main" val="167269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27" y="660225"/>
            <a:ext cx="12061720" cy="5407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8975" y="1720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Basics</a:t>
            </a:r>
          </a:p>
        </p:txBody>
      </p:sp>
    </p:spTree>
    <p:extLst>
      <p:ext uri="{BB962C8B-B14F-4D97-AF65-F5344CB8AC3E}">
        <p14:creationId xmlns:p14="http://schemas.microsoft.com/office/powerpoint/2010/main" val="181577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847" r="847"/>
          <a:stretch/>
        </p:blipFill>
        <p:spPr bwMode="auto">
          <a:xfrm>
            <a:off x="3566471" y="1032488"/>
            <a:ext cx="7727586" cy="488218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967282" y="3081152"/>
            <a:ext cx="756002" cy="533400"/>
            <a:chOff x="429461" y="1676400"/>
            <a:chExt cx="755805" cy="533400"/>
          </a:xfrm>
        </p:grpSpPr>
        <p:sp>
          <p:nvSpPr>
            <p:cNvPr id="11" name="Oval 10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6345" y="2395352"/>
            <a:ext cx="534325" cy="533400"/>
            <a:chOff x="538496" y="1676400"/>
            <a:chExt cx="534186" cy="533400"/>
          </a:xfrm>
        </p:grpSpPr>
        <p:sp>
          <p:nvSpPr>
            <p:cNvPr id="15" name="Oval 14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XR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324" y="4452752"/>
            <a:ext cx="534325" cy="533400"/>
            <a:chOff x="538496" y="1676400"/>
            <a:chExt cx="534186" cy="533400"/>
          </a:xfrm>
        </p:grpSpPr>
        <p:sp>
          <p:nvSpPr>
            <p:cNvPr id="18" name="Oval 17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6345" y="4452752"/>
            <a:ext cx="534325" cy="533400"/>
            <a:chOff x="538496" y="1676400"/>
            <a:chExt cx="534186" cy="533400"/>
          </a:xfrm>
        </p:grpSpPr>
        <p:sp>
          <p:nvSpPr>
            <p:cNvPr id="24" name="Oval 23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1127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62324" y="3766952"/>
            <a:ext cx="534325" cy="533400"/>
            <a:chOff x="538496" y="1676400"/>
            <a:chExt cx="534186" cy="533400"/>
          </a:xfrm>
        </p:grpSpPr>
        <p:sp>
          <p:nvSpPr>
            <p:cNvPr id="27" name="Oval 2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5559" y="3766952"/>
            <a:ext cx="534325" cy="533400"/>
            <a:chOff x="538496" y="1676400"/>
            <a:chExt cx="534186" cy="533400"/>
          </a:xfrm>
        </p:grpSpPr>
        <p:sp>
          <p:nvSpPr>
            <p:cNvPr id="30" name="Oval 29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1106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62324" y="2395352"/>
            <a:ext cx="534325" cy="533400"/>
            <a:chOff x="538496" y="1676400"/>
            <a:chExt cx="534186" cy="533400"/>
          </a:xfrm>
        </p:grpSpPr>
        <p:sp>
          <p:nvSpPr>
            <p:cNvPr id="33" name="Oval 32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7872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61359" y="1709552"/>
            <a:ext cx="228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Today’s Install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37579" y="2184514"/>
            <a:ext cx="221037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762324" y="3081152"/>
            <a:ext cx="534325" cy="533400"/>
            <a:chOff x="538496" y="1676400"/>
            <a:chExt cx="534186" cy="533400"/>
          </a:xfrm>
        </p:grpSpPr>
        <p:sp>
          <p:nvSpPr>
            <p:cNvPr id="37" name="Oval 36"/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8496" y="1802064"/>
              <a:ext cx="533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734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Survey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11902-E1D9-F7F3-1D5E-505BE7C8BC97}"/>
              </a:ext>
            </a:extLst>
          </p:cNvPr>
          <p:cNvGrpSpPr/>
          <p:nvPr/>
        </p:nvGrpSpPr>
        <p:grpSpPr>
          <a:xfrm>
            <a:off x="967282" y="5128253"/>
            <a:ext cx="756002" cy="533400"/>
            <a:chOff x="429461" y="1676400"/>
            <a:chExt cx="755805" cy="533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C1A633E-BA05-DDC5-927F-02396494E27F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3ED3A-F80F-B206-E61D-E94B2A6B671B}"/>
                </a:ext>
              </a:extLst>
            </p:cNvPr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7784F0-2ACF-D332-0814-EF9420B9DBB6}"/>
              </a:ext>
            </a:extLst>
          </p:cNvPr>
          <p:cNvGrpSpPr/>
          <p:nvPr/>
        </p:nvGrpSpPr>
        <p:grpSpPr>
          <a:xfrm>
            <a:off x="1651092" y="5128253"/>
            <a:ext cx="756002" cy="533400"/>
            <a:chOff x="429461" y="1676400"/>
            <a:chExt cx="755805" cy="5334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5B8FEF3-B341-F906-C398-8E268E76F751}"/>
                </a:ext>
              </a:extLst>
            </p:cNvPr>
            <p:cNvSpPr/>
            <p:nvPr/>
          </p:nvSpPr>
          <p:spPr>
            <a:xfrm>
              <a:off x="539282" y="1676400"/>
              <a:ext cx="533400" cy="533400"/>
            </a:xfrm>
            <a:prstGeom prst="ellipse">
              <a:avLst/>
            </a:prstGeom>
            <a:solidFill>
              <a:srgbClr val="FFD4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E55C86-076A-8EF2-4FCB-D1E31AF98319}"/>
                </a:ext>
              </a:extLst>
            </p:cNvPr>
            <p:cNvSpPr txBox="1"/>
            <p:nvPr/>
          </p:nvSpPr>
          <p:spPr>
            <a:xfrm>
              <a:off x="429461" y="1822605"/>
              <a:ext cx="7558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/>
                  <a:cs typeface="Arial"/>
                </a:rPr>
                <a:t>WIRED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09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4.24734E-6 L 0.60778 0.056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3" y="28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3583E-6 -5.83739E-7 L 0.46905 0.43363 " pathEditMode="relative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462E-6 -5.65076E-7 L 0.46745 0.348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66" y="17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5.65076E-7 L 0.50612 0.01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6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3.11718E-6 L 0.60778 0.154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3" y="7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3.11718E-6 L 0.25293 -0.020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905E-6 -3.20056E-6 L 0.79393 0.101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90" y="50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632E-6 -3.20056E-6 L 0.39677 -0.186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39" y="-9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0.40599 -0.634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46992 -0.636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MP Corporate Template">
  <a:themeElements>
    <a:clrScheme name="Custom 1">
      <a:dk1>
        <a:srgbClr val="40403E"/>
      </a:dk1>
      <a:lt1>
        <a:srgbClr val="FFFFFF"/>
      </a:lt1>
      <a:dk2>
        <a:srgbClr val="44546A"/>
      </a:dk2>
      <a:lt2>
        <a:srgbClr val="FEFFFF"/>
      </a:lt2>
      <a:accent1>
        <a:srgbClr val="FCD517"/>
      </a:accent1>
      <a:accent2>
        <a:srgbClr val="37536C"/>
      </a:accent2>
      <a:accent3>
        <a:srgbClr val="E1B128"/>
      </a:accent3>
      <a:accent4>
        <a:srgbClr val="000000"/>
      </a:accent4>
      <a:accent5>
        <a:srgbClr val="81817F"/>
      </a:accent5>
      <a:accent6>
        <a:srgbClr val="BCBCB9"/>
      </a:accent6>
      <a:hlink>
        <a:srgbClr val="243647"/>
      </a:hlink>
      <a:folHlink>
        <a:srgbClr val="FCD51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4659</TotalTime>
  <Words>471</Words>
  <Application>Microsoft Office PowerPoint</Application>
  <PresentationFormat>Widescreen</PresentationFormat>
  <Paragraphs>126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DMP Corporate Template</vt:lpstr>
      <vt:lpstr>Welcome to XR Series Basics Training!</vt:lpstr>
      <vt:lpstr>Meet Today’s Trainer</vt:lpstr>
      <vt:lpstr>Technical Training</vt:lpstr>
      <vt:lpstr>PowerPoint Presentation</vt:lpstr>
      <vt:lpstr>Technical Training</vt:lpstr>
      <vt:lpstr>Technical Training</vt:lpstr>
      <vt:lpstr>DMP Distinctives</vt:lpstr>
      <vt:lpstr>Feature Basics</vt:lpstr>
      <vt:lpstr>Site Survey</vt:lpstr>
      <vt:lpstr>Site Survey</vt:lpstr>
      <vt:lpstr>LAB: Identify Components</vt:lpstr>
      <vt:lpstr>LAB: Identify Components</vt:lpstr>
      <vt:lpstr>XR Series Programming Sections</vt:lpstr>
      <vt:lpstr>Questions?</vt:lpstr>
      <vt:lpstr>Digital Newsletter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DMP Tech</dc:creator>
  <cp:lastModifiedBy>Victoria Webster</cp:lastModifiedBy>
  <cp:revision>177</cp:revision>
  <cp:lastPrinted>2016-06-22T16:55:26Z</cp:lastPrinted>
  <dcterms:created xsi:type="dcterms:W3CDTF">2016-06-22T13:12:52Z</dcterms:created>
  <dcterms:modified xsi:type="dcterms:W3CDTF">2024-11-01T19:49:15Z</dcterms:modified>
</cp:coreProperties>
</file>